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2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679" r:id="rId1"/>
  </p:sldMasterIdLst>
  <p:notesMasterIdLst>
    <p:notesMasterId r:id="rId13"/>
  </p:notesMasterIdLst>
  <p:handoutMasterIdLst>
    <p:handoutMasterId r:id="rId14"/>
  </p:handoutMasterIdLst>
  <p:sldIdLst>
    <p:sldId id="491" r:id="rId2"/>
    <p:sldId id="492" r:id="rId3"/>
    <p:sldId id="493" r:id="rId4"/>
    <p:sldId id="494" r:id="rId5"/>
    <p:sldId id="495" r:id="rId6"/>
    <p:sldId id="508" r:id="rId7"/>
    <p:sldId id="509" r:id="rId8"/>
    <p:sldId id="510" r:id="rId9"/>
    <p:sldId id="498" r:id="rId10"/>
    <p:sldId id="497" r:id="rId11"/>
    <p:sldId id="460" r:id="rId12"/>
  </p:sldIdLst>
  <p:sldSz cx="9144000" cy="5143500" type="screen16x9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6699"/>
    <a:srgbClr val="99CCFF"/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0" autoAdjust="0"/>
    <p:restoredTop sz="80044" autoAdjust="0"/>
  </p:normalViewPr>
  <p:slideViewPr>
    <p:cSldViewPr>
      <p:cViewPr varScale="1">
        <p:scale>
          <a:sx n="145" d="100"/>
          <a:sy n="145" d="100"/>
        </p:scale>
        <p:origin x="948" y="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03" d="100"/>
          <a:sy n="103" d="100"/>
        </p:scale>
        <p:origin x="4128" y="5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D9B9B-D8FE-409C-B8BF-65411F3CEDDE}" type="datetimeFigureOut">
              <a:rPr lang="en-GB" smtClean="0"/>
              <a:t>18/09/2014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60687-CB50-4C61-B502-E8FA3905E6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771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A8ADFD5B-A66C-449C-B6E8-FB716D07777D}" type="datetimeFigureOut">
              <a:rPr lang="en-US" smtClean="0"/>
              <a:pPr/>
              <a:t>9/18/2014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CA5D3BF3-D352-46FC-8343-31F56E6730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14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extLst/>
          </a:lstStyle>
          <a:p>
            <a:fld id="{CA5D3BF3-D352-46FC-8343-31F56E6730E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783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2900190"/>
            <a:ext cx="9144000" cy="224331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290019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1989233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3789409"/>
            <a:ext cx="5637010" cy="66158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47E157E-8DCB-4F70-A0AF-5EB586A91DD4}" type="datetime1">
              <a:rPr lang="en-US" smtClean="0">
                <a:solidFill>
                  <a:srgbClr val="FFFFFF"/>
                </a:solidFill>
              </a:rPr>
              <a:pPr algn="ctr"/>
              <a:t>9/18/2014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2E0A0-C266-4798-8C8F-B9F91E9DA37E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2" y="2349218"/>
            <a:ext cx="7175351" cy="1344875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548639"/>
            <a:ext cx="6400800" cy="26060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9/18/2014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282388"/>
            <a:ext cx="2057400" cy="3928754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4" y="548640"/>
            <a:ext cx="4829287" cy="367104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9/18/2014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irst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/>
          </p:cNvSpPr>
          <p:nvPr userDrawn="1"/>
        </p:nvSpPr>
        <p:spPr>
          <a:xfrm>
            <a:off x="35496" y="51470"/>
            <a:ext cx="3886200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The</a:t>
            </a:r>
            <a:r>
              <a:rPr lang="en-US" altLang="x-none" sz="2800" cap="small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 First Steps:</a:t>
            </a:r>
            <a:endParaRPr lang="en-US" sz="2800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04448" y="4731990"/>
            <a:ext cx="419100" cy="33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4071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terative Deveop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/>
          </p:cNvSpPr>
          <p:nvPr userDrawn="1"/>
        </p:nvSpPr>
        <p:spPr>
          <a:xfrm>
            <a:off x="35496" y="51470"/>
            <a:ext cx="3886200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Iterative Development</a:t>
            </a:r>
            <a:endParaRPr lang="en-US" sz="2800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8413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otentially Shipp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/>
          </p:cNvSpPr>
          <p:nvPr userDrawn="1"/>
        </p:nvSpPr>
        <p:spPr>
          <a:xfrm>
            <a:off x="35496" y="51470"/>
            <a:ext cx="3886200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800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Potentially</a:t>
            </a:r>
            <a:r>
              <a:rPr lang="en-US" sz="2800" cap="small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 Shippable</a:t>
            </a:r>
            <a:endParaRPr lang="en-US" sz="2800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3343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ulletproof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/>
          </p:cNvSpPr>
          <p:nvPr userDrawn="1"/>
        </p:nvSpPr>
        <p:spPr>
          <a:xfrm>
            <a:off x="35496" y="51470"/>
            <a:ext cx="3886200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800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Bulletproof</a:t>
            </a:r>
            <a:r>
              <a:rPr lang="en-US" sz="2800" cap="small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 Code</a:t>
            </a:r>
            <a:endParaRPr lang="en-US" sz="2800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7485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9/18/2014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548640"/>
            <a:ext cx="6400800" cy="26060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900190"/>
            <a:ext cx="9144000" cy="224331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290019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1989233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1629486"/>
            <a:ext cx="5966666" cy="1817510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3455633"/>
            <a:ext cx="5970494" cy="626595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9F07-3BC7-4570-B054-79111B0A380C}" type="datetime1">
              <a:rPr lang="en-US" smtClean="0"/>
              <a:pPr/>
              <a:t>9/18/2014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2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9/18/2014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548639"/>
            <a:ext cx="3346704" cy="26060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548640"/>
            <a:ext cx="3346704" cy="26060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548640"/>
            <a:ext cx="3346704" cy="47982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050245"/>
            <a:ext cx="3346704" cy="20574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548640"/>
            <a:ext cx="3346704" cy="47982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049274"/>
            <a:ext cx="3346704" cy="20574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9/18/2014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ADB5D-B7A0-47E3-AD2D-B1A6F8614213}" type="datetime1">
              <a:rPr lang="en-US" smtClean="0"/>
              <a:pPr/>
              <a:t>9/18/2014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68126-03FC-49C0-B9B8-2B561CCC3D90}" type="datetime1">
              <a:rPr lang="en-US" smtClean="0"/>
              <a:pPr/>
              <a:t>9/18/2014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6" y="1657350"/>
            <a:ext cx="3636085" cy="943870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6" y="548640"/>
            <a:ext cx="4017085" cy="3671048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2623351"/>
            <a:ext cx="3388660" cy="16046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8198-4617-485E-9585-4840B69DBBA6}" type="datetime1">
              <a:rPr lang="en-US" smtClean="0"/>
              <a:pPr/>
              <a:t>9/18/2014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900190"/>
            <a:ext cx="9144000" cy="224331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290019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1989233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857250"/>
            <a:ext cx="4114800" cy="2345855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757865"/>
            <a:ext cx="3694114" cy="1622265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9/18/2014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28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3348316"/>
            <a:ext cx="6383538" cy="85725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29050"/>
            <a:ext cx="9144000" cy="131445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290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826228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290" y="3279126"/>
            <a:ext cx="6512511" cy="85725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549195"/>
            <a:ext cx="6400800" cy="2606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46291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4606EA6-EFEA-4C30-9264-4F9291A5780D}" type="datetime1">
              <a:rPr lang="en-US" smtClean="0"/>
              <a:pPr/>
              <a:t>9/18/2014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4629150"/>
            <a:ext cx="335280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4629150"/>
            <a:ext cx="18288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80" r:id="rId1"/>
    <p:sldLayoutId id="2147484681" r:id="rId2"/>
    <p:sldLayoutId id="2147484682" r:id="rId3"/>
    <p:sldLayoutId id="2147484683" r:id="rId4"/>
    <p:sldLayoutId id="2147484684" r:id="rId5"/>
    <p:sldLayoutId id="2147484685" r:id="rId6"/>
    <p:sldLayoutId id="2147484686" r:id="rId7"/>
    <p:sldLayoutId id="2147484687" r:id="rId8"/>
    <p:sldLayoutId id="2147484688" r:id="rId9"/>
    <p:sldLayoutId id="2147484689" r:id="rId10"/>
    <p:sldLayoutId id="2147484690" r:id="rId11"/>
    <p:sldLayoutId id="2147484709" r:id="rId12"/>
    <p:sldLayoutId id="2147484710" r:id="rId13"/>
    <p:sldLayoutId id="2147484711" r:id="rId14"/>
    <p:sldLayoutId id="2147484712" r:id="rId15"/>
  </p:sldLayoutIdLst>
  <p:timing>
    <p:tnLst>
      <p:par>
        <p:cTn id="1" dur="indefinite" restart="never" nodeType="tmRoot"/>
      </p:par>
    </p:tnLst>
  </p:timing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ctrTitle"/>
          </p:nvPr>
        </p:nvSpPr>
        <p:spPr>
          <a:xfrm>
            <a:off x="4788024" y="627534"/>
            <a:ext cx="4104456" cy="1344875"/>
          </a:xfrm>
        </p:spPr>
        <p:txBody>
          <a:bodyPr>
            <a:normAutofit fontScale="90000"/>
          </a:bodyPr>
          <a:lstStyle>
            <a:extLst/>
          </a:lstStyle>
          <a:p>
            <a:pPr marL="182880" indent="0" algn="ctr">
              <a:buNone/>
            </a:pPr>
            <a:r>
              <a:rPr lang="en-US" dirty="0" smtClean="0">
                <a:solidFill>
                  <a:schemeClr val="tx1"/>
                </a:solidFill>
                <a:effectLst/>
              </a:rPr>
              <a:t>Agile and Lean</a:t>
            </a:r>
            <a:endParaRPr lang="en-US" dirty="0">
              <a:solidFill>
                <a:schemeClr val="tx1"/>
              </a:solidFill>
              <a:effectLst/>
            </a:endParaRPr>
          </a:p>
        </p:txBody>
      </p:sp>
      <p:pic>
        <p:nvPicPr>
          <p:cNvPr id="6" name="Picture 5" descr="C:\Resources\Docs\3. Education\Modules\CSC2021-22\Development\CSC2021 Module Title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771552"/>
            <a:ext cx="4200635" cy="146793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C:\Resources\Docs\3. Education\Modules\CSC2021-22\Development\CSC2022 Module Title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615981"/>
            <a:ext cx="4200635" cy="1467937"/>
          </a:xfrm>
          <a:prstGeom prst="round2DiagRect">
            <a:avLst>
              <a:gd name="adj1" fmla="val 0"/>
              <a:gd name="adj2" fmla="val 20924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5364088" y="2791256"/>
            <a:ext cx="309634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Important principles for this module</a:t>
            </a:r>
            <a:endParaRPr lang="en-US" sz="2000" dirty="0"/>
          </a:p>
          <a:p>
            <a:pPr algn="r"/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5364088" y="4259872"/>
            <a:ext cx="309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Part 3 – This Module</a:t>
            </a:r>
          </a:p>
        </p:txBody>
      </p:sp>
    </p:spTree>
    <p:extLst>
      <p:ext uri="{BB962C8B-B14F-4D97-AF65-F5344CB8AC3E}">
        <p14:creationId xmlns:p14="http://schemas.microsoft.com/office/powerpoint/2010/main" val="3312962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1520" y="685021"/>
            <a:ext cx="4680520" cy="4555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</a:rPr>
              <a:t>Saying a piece of development is ‘done’ doesn’t necessarily mean it has been tested, or fully commented, or accepted by the product owner. It often just means it has been developed. </a:t>
            </a:r>
          </a:p>
          <a:p>
            <a:endParaRPr lang="en-GB" sz="1000" dirty="0">
              <a:latin typeface="Calibri" panose="020F0502020204030204" pitchFamily="34" charset="0"/>
            </a:endParaRPr>
          </a:p>
          <a:p>
            <a:r>
              <a:rPr lang="en-GB" sz="2000" dirty="0" smtClean="0">
                <a:latin typeface="Calibri" panose="020F0502020204030204" pitchFamily="34" charset="0"/>
              </a:rPr>
              <a:t>Agile approaches often require a Definition of Done (</a:t>
            </a:r>
            <a:r>
              <a:rPr lang="en-GB" sz="2000" dirty="0" err="1" smtClean="0">
                <a:latin typeface="Calibri" panose="020F0502020204030204" pitchFamily="34" charset="0"/>
              </a:rPr>
              <a:t>DoD</a:t>
            </a:r>
            <a:r>
              <a:rPr lang="en-GB" sz="2000" dirty="0" smtClean="0">
                <a:latin typeface="Calibri" panose="020F0502020204030204" pitchFamily="34" charset="0"/>
              </a:rPr>
              <a:t>) to be established. It is often taken to mean ‘ready to deploy to production’.</a:t>
            </a:r>
          </a:p>
          <a:p>
            <a:endParaRPr lang="en-GB" sz="1000" dirty="0" smtClean="0">
              <a:latin typeface="Calibri" panose="020F0502020204030204" pitchFamily="34" charset="0"/>
            </a:endParaRPr>
          </a:p>
          <a:p>
            <a:r>
              <a:rPr lang="en-GB" sz="2000" dirty="0" smtClean="0">
                <a:latin typeface="Calibri" panose="020F0502020204030204" pitchFamily="34" charset="0"/>
              </a:rPr>
              <a:t>In this project, you should ensure that functionality is only considered ‘done’ when it has been fully tested (functional, integration and acceptance).</a:t>
            </a:r>
            <a:endParaRPr lang="en-GB" sz="2000" dirty="0">
              <a:latin typeface="Calibri" panose="020F050202020403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685021"/>
            <a:ext cx="3641485" cy="327005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907115" y="4083918"/>
            <a:ext cx="40324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000" dirty="0">
                <a:latin typeface="Calibri" panose="020F0502020204030204" pitchFamily="34" charset="0"/>
              </a:rPr>
              <a:t>“Working software is the primary measure of progress</a:t>
            </a:r>
            <a:r>
              <a:rPr lang="en-GB" sz="2000" dirty="0" smtClean="0">
                <a:latin typeface="Calibri" panose="020F0502020204030204" pitchFamily="34" charset="0"/>
              </a:rPr>
              <a:t>.”</a:t>
            </a:r>
            <a:endParaRPr lang="en-GB" sz="20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117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36746"/>
            <a:ext cx="3744416" cy="4806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364088" y="267494"/>
            <a:ext cx="3488175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>
              <a:buNone/>
            </a:pPr>
            <a:r>
              <a:rPr lang="en-GB" sz="1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Commit </a:t>
            </a:r>
            <a:r>
              <a:rPr lang="en-GB" sz="1800" dirty="0">
                <a:solidFill>
                  <a:schemeClr val="tx1"/>
                </a:solidFill>
                <a:effectLst/>
                <a:latin typeface="Calibri" pitchFamily="34" charset="0"/>
              </a:rPr>
              <a:t>to delivering the </a:t>
            </a:r>
            <a:r>
              <a:rPr lang="en-GB" sz="1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agreed functionality </a:t>
            </a:r>
            <a:r>
              <a:rPr lang="en-GB" sz="1800" dirty="0">
                <a:solidFill>
                  <a:schemeClr val="tx1"/>
                </a:solidFill>
                <a:effectLst/>
                <a:latin typeface="Calibri" pitchFamily="34" charset="0"/>
              </a:rPr>
              <a:t>within </a:t>
            </a:r>
            <a:r>
              <a:rPr lang="en-GB" sz="1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each sprint</a:t>
            </a:r>
            <a:r>
              <a:rPr lang="en-GB" sz="1800" dirty="0">
                <a:solidFill>
                  <a:schemeClr val="tx1"/>
                </a:solidFill>
                <a:effectLst/>
                <a:latin typeface="Calibri" pitchFamily="34" charset="0"/>
              </a:rPr>
              <a:t>.</a:t>
            </a:r>
          </a:p>
          <a:p>
            <a:pPr marL="0" indent="0">
              <a:buFont typeface="Georgia" pitchFamily="18" charset="0"/>
              <a:buNone/>
            </a:pPr>
            <a:endParaRPr lang="en-GB" sz="1800" dirty="0" smtClean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r>
              <a:rPr lang="en-GB" sz="1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Make sure that each sprint provides new game features that will attract marks.</a:t>
            </a: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None/>
            </a:pPr>
            <a:r>
              <a:rPr lang="en-GB" sz="1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Ensure </a:t>
            </a:r>
            <a:r>
              <a:rPr lang="en-GB" sz="1800" dirty="0">
                <a:solidFill>
                  <a:schemeClr val="tx1"/>
                </a:solidFill>
                <a:effectLst/>
                <a:latin typeface="Calibri" pitchFamily="34" charset="0"/>
              </a:rPr>
              <a:t>that functionality is only considered ‘done’ when it has been fully </a:t>
            </a:r>
            <a:r>
              <a:rPr lang="en-GB" sz="1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tested.</a:t>
            </a: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 smtClean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 smtClean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110293"/>
            <a:ext cx="3704199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l">
              <a:buFont typeface="Georgia" pitchFamily="18" charset="0"/>
              <a:buNone/>
            </a:pPr>
            <a:r>
              <a:rPr lang="en-GB" sz="2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Key takeaways:</a:t>
            </a:r>
            <a:endParaRPr lang="en-GB" sz="2800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92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50792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4932040" y="267495"/>
            <a:ext cx="3881747" cy="857250"/>
          </a:xfrm>
          <a:prstGeom prst="roundRect">
            <a:avLst>
              <a:gd name="adj" fmla="val 8550"/>
            </a:avLst>
          </a:prstGeom>
          <a:solidFill>
            <a:srgbClr val="FFFFFF">
              <a:alpha val="80000"/>
            </a:srgb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784681" y="267495"/>
            <a:ext cx="4176464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>
              <a:buFont typeface="Georgia" pitchFamily="18" charset="0"/>
              <a:buNone/>
            </a:pPr>
            <a:r>
              <a:rPr lang="en-GB" dirty="0" smtClean="0">
                <a:solidFill>
                  <a:schemeClr val="tx1"/>
                </a:solidFill>
                <a:effectLst/>
                <a:latin typeface="Calibri" pitchFamily="34" charset="0"/>
              </a:rPr>
              <a:t>Agile isn’t easy</a:t>
            </a:r>
            <a:endParaRPr lang="en-GB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66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1520" y="685021"/>
            <a:ext cx="3600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</a:rPr>
              <a:t>Don’t</a:t>
            </a:r>
            <a:endParaRPr lang="en-GB" sz="2000" dirty="0"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460432" cy="51528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76056" y="169010"/>
            <a:ext cx="3960440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latin typeface="Calibri" panose="020F0502020204030204" pitchFamily="34" charset="0"/>
              </a:rPr>
              <a:t>Agile is a devolved project management technique</a:t>
            </a:r>
            <a:r>
              <a:rPr lang="en-GB" sz="2000" dirty="0" smtClean="0">
                <a:latin typeface="Calibri" panose="020F0502020204030204" pitchFamily="34" charset="0"/>
              </a:rPr>
              <a:t>.</a:t>
            </a:r>
          </a:p>
          <a:p>
            <a:endParaRPr lang="en-GB" sz="1000" dirty="0">
              <a:latin typeface="Calibri" panose="020F0502020204030204" pitchFamily="34" charset="0"/>
            </a:endParaRPr>
          </a:p>
          <a:p>
            <a:r>
              <a:rPr lang="en-GB" sz="2000" dirty="0">
                <a:latin typeface="Calibri" panose="020F0502020204030204" pitchFamily="34" charset="0"/>
              </a:rPr>
              <a:t>To </a:t>
            </a:r>
            <a:r>
              <a:rPr lang="en-GB" sz="2000" dirty="0" smtClean="0">
                <a:latin typeface="Calibri" panose="020F0502020204030204" pitchFamily="34" charset="0"/>
              </a:rPr>
              <a:t>work, </a:t>
            </a:r>
            <a:r>
              <a:rPr lang="en-GB" sz="2000" dirty="0">
                <a:latin typeface="Calibri" panose="020F0502020204030204" pitchFamily="34" charset="0"/>
              </a:rPr>
              <a:t>it needs a capable and specialised development team that can self-manage, communicate well and make </a:t>
            </a:r>
            <a:r>
              <a:rPr lang="en-GB" sz="2000" dirty="0" smtClean="0">
                <a:latin typeface="Calibri" panose="020F0502020204030204" pitchFamily="34" charset="0"/>
              </a:rPr>
              <a:t>effective planning </a:t>
            </a:r>
            <a:r>
              <a:rPr lang="en-GB" sz="2000" dirty="0">
                <a:latin typeface="Calibri" panose="020F0502020204030204" pitchFamily="34" charset="0"/>
              </a:rPr>
              <a:t>decisions.</a:t>
            </a:r>
          </a:p>
        </p:txBody>
      </p:sp>
    </p:spTree>
    <p:extLst>
      <p:ext uri="{BB962C8B-B14F-4D97-AF65-F5344CB8AC3E}">
        <p14:creationId xmlns:p14="http://schemas.microsoft.com/office/powerpoint/2010/main" val="346204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8" y="0"/>
            <a:ext cx="3923898" cy="505398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1172" y="627534"/>
            <a:ext cx="4464496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</a:rPr>
              <a:t>In this module we will only </a:t>
            </a:r>
            <a:r>
              <a:rPr lang="en-GB" sz="2000" dirty="0" smtClean="0">
                <a:latin typeface="Calibri" panose="020F0502020204030204" pitchFamily="34" charset="0"/>
              </a:rPr>
              <a:t>take </a:t>
            </a:r>
            <a:r>
              <a:rPr lang="en-GB" sz="2000" dirty="0" smtClean="0">
                <a:latin typeface="Calibri" panose="020F0502020204030204" pitchFamily="34" charset="0"/>
              </a:rPr>
              <a:t>the </a:t>
            </a:r>
            <a:r>
              <a:rPr lang="en-GB" sz="2000" dirty="0" smtClean="0">
                <a:latin typeface="Calibri" panose="020F0502020204030204" pitchFamily="34" charset="0"/>
              </a:rPr>
              <a:t>first few </a:t>
            </a:r>
            <a:r>
              <a:rPr lang="en-GB" sz="2000" dirty="0" smtClean="0">
                <a:latin typeface="Calibri" panose="020F0502020204030204" pitchFamily="34" charset="0"/>
              </a:rPr>
              <a:t>steps towards a fully agile approach. </a:t>
            </a:r>
          </a:p>
          <a:p>
            <a:endParaRPr lang="en-GB" sz="1000" dirty="0">
              <a:latin typeface="Calibri" panose="020F0502020204030204" pitchFamily="34" charset="0"/>
            </a:endParaRPr>
          </a:p>
          <a:p>
            <a:r>
              <a:rPr lang="en-GB" sz="2000" dirty="0" smtClean="0">
                <a:latin typeface="Calibri" panose="020F0502020204030204" pitchFamily="34" charset="0"/>
              </a:rPr>
              <a:t>We </a:t>
            </a:r>
            <a:r>
              <a:rPr lang="en-GB" sz="2000" dirty="0" smtClean="0">
                <a:latin typeface="Calibri" panose="020F0502020204030204" pitchFamily="34" charset="0"/>
              </a:rPr>
              <a:t>will focus on iterative development and the creation of useful, high quality software.</a:t>
            </a:r>
          </a:p>
        </p:txBody>
      </p:sp>
    </p:spTree>
    <p:extLst>
      <p:ext uri="{BB962C8B-B14F-4D97-AF65-F5344CB8AC3E}">
        <p14:creationId xmlns:p14="http://schemas.microsoft.com/office/powerpoint/2010/main" val="20714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99"/>
            <a:ext cx="9144000" cy="514599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475656" y="195486"/>
            <a:ext cx="6048672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>
              <a:buFont typeface="Georgia" pitchFamily="18" charset="0"/>
              <a:buNone/>
            </a:pPr>
            <a:r>
              <a:rPr lang="en-GB" b="0" cap="small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</a:rPr>
              <a:t>Iterative Development</a:t>
            </a:r>
            <a:endParaRPr lang="en-GB" b="0" cap="small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6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1519" y="685021"/>
            <a:ext cx="3456385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</a:rPr>
              <a:t>Your project will be split into a number of sprints.</a:t>
            </a:r>
          </a:p>
          <a:p>
            <a:endParaRPr lang="en-GB" sz="1000" dirty="0">
              <a:latin typeface="Calibri" panose="020F0502020204030204" pitchFamily="34" charset="0"/>
            </a:endParaRPr>
          </a:p>
          <a:p>
            <a:r>
              <a:rPr lang="en-GB" sz="2000" dirty="0" smtClean="0">
                <a:latin typeface="Calibri" panose="020F0502020204030204" pitchFamily="34" charset="0"/>
              </a:rPr>
              <a:t>In each sprint you will plan what you want to deliver </a:t>
            </a:r>
            <a:r>
              <a:rPr lang="en-GB" sz="2000" dirty="0" smtClean="0">
                <a:latin typeface="Calibri" panose="020F0502020204030204" pitchFamily="34" charset="0"/>
              </a:rPr>
              <a:t>within a </a:t>
            </a:r>
            <a:r>
              <a:rPr lang="en-GB" sz="2000" dirty="0" smtClean="0">
                <a:latin typeface="Calibri" panose="020F0502020204030204" pitchFamily="34" charset="0"/>
              </a:rPr>
              <a:t>couple of weeks </a:t>
            </a:r>
            <a:r>
              <a:rPr lang="en-GB" sz="2000" dirty="0" smtClean="0">
                <a:latin typeface="Calibri" panose="020F0502020204030204" pitchFamily="34" charset="0"/>
              </a:rPr>
              <a:t>of </a:t>
            </a:r>
            <a:r>
              <a:rPr lang="en-GB" sz="2000" dirty="0" smtClean="0">
                <a:latin typeface="Calibri" panose="020F0502020204030204" pitchFamily="34" charset="0"/>
              </a:rPr>
              <a:t>development effort.</a:t>
            </a:r>
          </a:p>
          <a:p>
            <a:endParaRPr lang="en-GB" sz="1000" dirty="0">
              <a:latin typeface="Calibri" panose="020F0502020204030204" pitchFamily="34" charset="0"/>
            </a:endParaRPr>
          </a:p>
          <a:p>
            <a:r>
              <a:rPr lang="en-GB" sz="2000" dirty="0" smtClean="0">
                <a:latin typeface="Calibri" panose="020F0502020204030204" pitchFamily="34" charset="0"/>
              </a:rPr>
              <a:t>I will ask you to commit to delivering the planned functionality within that sprint.</a:t>
            </a:r>
            <a:endParaRPr lang="en-GB" sz="2000" dirty="0"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509" y="339502"/>
            <a:ext cx="5038935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02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35880" cy="5143500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5796135" y="195485"/>
            <a:ext cx="3096345" cy="2232247"/>
          </a:xfrm>
          <a:prstGeom prst="roundRect">
            <a:avLst>
              <a:gd name="adj" fmla="val 8550"/>
            </a:avLst>
          </a:prstGeom>
          <a:solidFill>
            <a:srgbClr val="FFFFFF">
              <a:alpha val="80000"/>
            </a:srgb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868145" y="195486"/>
            <a:ext cx="2952327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>
              <a:buFont typeface="Georgia" pitchFamily="18" charset="0"/>
              <a:buNone/>
            </a:pPr>
            <a:r>
              <a:rPr lang="en-GB" dirty="0" smtClean="0">
                <a:solidFill>
                  <a:schemeClr val="tx1"/>
                </a:solidFill>
                <a:effectLst/>
                <a:latin typeface="Calibri" pitchFamily="34" charset="0"/>
              </a:rPr>
              <a:t>Potentially Shippable</a:t>
            </a:r>
          </a:p>
          <a:p>
            <a:pPr marL="0" indent="0" algn="ctr">
              <a:buFont typeface="Georgia" pitchFamily="18" charset="0"/>
              <a:buNone/>
            </a:pPr>
            <a:r>
              <a:rPr lang="en-GB" dirty="0" smtClean="0">
                <a:solidFill>
                  <a:schemeClr val="tx1"/>
                </a:solidFill>
                <a:effectLst/>
                <a:latin typeface="Calibri" pitchFamily="34" charset="0"/>
              </a:rPr>
              <a:t>Increments</a:t>
            </a:r>
            <a:endParaRPr lang="en-GB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10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1520" y="685021"/>
            <a:ext cx="4392488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</a:rPr>
              <a:t>Each </a:t>
            </a:r>
            <a:r>
              <a:rPr lang="en-GB" sz="2000" dirty="0">
                <a:latin typeface="Calibri" panose="020F0502020204030204" pitchFamily="34" charset="0"/>
              </a:rPr>
              <a:t>sprint </a:t>
            </a:r>
            <a:r>
              <a:rPr lang="en-GB" sz="2000" dirty="0" smtClean="0">
                <a:latin typeface="Calibri" panose="020F0502020204030204" pitchFamily="34" charset="0"/>
              </a:rPr>
              <a:t>should result in a potentially </a:t>
            </a:r>
            <a:r>
              <a:rPr lang="en-GB" sz="2000" dirty="0">
                <a:latin typeface="Calibri" panose="020F0502020204030204" pitchFamily="34" charset="0"/>
              </a:rPr>
              <a:t>shippable </a:t>
            </a:r>
            <a:r>
              <a:rPr lang="en-GB" sz="2000" dirty="0" smtClean="0">
                <a:latin typeface="Calibri" panose="020F0502020204030204" pitchFamily="34" charset="0"/>
              </a:rPr>
              <a:t>increment – i.e. something the client would pay money for.</a:t>
            </a:r>
          </a:p>
          <a:p>
            <a:endParaRPr lang="en-GB" sz="1000" dirty="0">
              <a:latin typeface="Calibri" panose="020F0502020204030204" pitchFamily="34" charset="0"/>
            </a:endParaRPr>
          </a:p>
          <a:p>
            <a:r>
              <a:rPr lang="en-GB" sz="2000" dirty="0">
                <a:latin typeface="Calibri" panose="020F0502020204030204" pitchFamily="34" charset="0"/>
              </a:rPr>
              <a:t>This significantly reduces </a:t>
            </a:r>
            <a:r>
              <a:rPr lang="en-GB" sz="2000" dirty="0" smtClean="0">
                <a:latin typeface="Calibri" panose="020F0502020204030204" pitchFamily="34" charset="0"/>
              </a:rPr>
              <a:t>project risk and helps the </a:t>
            </a:r>
            <a:r>
              <a:rPr lang="en-GB" sz="2000" dirty="0">
                <a:latin typeface="Calibri" panose="020F0502020204030204" pitchFamily="34" charset="0"/>
              </a:rPr>
              <a:t>client gauge progress (it doesn’t all happen at the end of project).</a:t>
            </a:r>
          </a:p>
          <a:p>
            <a:endParaRPr lang="en-GB" sz="1000" dirty="0">
              <a:latin typeface="Calibri" panose="020F0502020204030204" pitchFamily="34" charset="0"/>
            </a:endParaRPr>
          </a:p>
          <a:p>
            <a:r>
              <a:rPr lang="en-GB" sz="2000" dirty="0" smtClean="0">
                <a:latin typeface="Calibri" panose="020F0502020204030204" pitchFamily="34" charset="0"/>
              </a:rPr>
              <a:t>You should ensure that each sprint provides additional code that will attract marks. Doing so will reduce the project risk – a working </a:t>
            </a:r>
            <a:r>
              <a:rPr lang="en-GB" sz="2000" dirty="0">
                <a:latin typeface="Calibri" panose="020F0502020204030204" pitchFamily="34" charset="0"/>
              </a:rPr>
              <a:t>game emerges </a:t>
            </a:r>
            <a:r>
              <a:rPr lang="en-GB" sz="2000" dirty="0" smtClean="0">
                <a:latin typeface="Calibri" panose="020F0502020204030204" pitchFamily="34" charset="0"/>
              </a:rPr>
              <a:t>and </a:t>
            </a:r>
            <a:r>
              <a:rPr lang="en-GB" sz="2000" dirty="0">
                <a:latin typeface="Calibri" panose="020F0502020204030204" pitchFamily="34" charset="0"/>
              </a:rPr>
              <a:t>doesn’t all come together at the end.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234216"/>
            <a:ext cx="3730702" cy="490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843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74972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07504" y="26228"/>
            <a:ext cx="4608512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l">
              <a:buFont typeface="Georgia" pitchFamily="18" charset="0"/>
              <a:buNone/>
            </a:pPr>
            <a:r>
              <a:rPr lang="en-GB" b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</a:rPr>
              <a:t>Bullet Proof</a:t>
            </a:r>
            <a:endParaRPr lang="en-GB" b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44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pstream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7013C18A35F34ABB124A623B7462F5" ma:contentTypeVersion="0" ma:contentTypeDescription="Create a new document." ma:contentTypeScope="" ma:versionID="c8b53229ef314644a75f5a9f7c013cc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1A632D8-3D13-4B0C-AF86-C35AC4C3B32C}"/>
</file>

<file path=customXml/itemProps2.xml><?xml version="1.0" encoding="utf-8"?>
<ds:datastoreItem xmlns:ds="http://schemas.openxmlformats.org/officeDocument/2006/customXml" ds:itemID="{74B53455-1642-4F53-A596-72423A313E9E}"/>
</file>

<file path=customXml/itemProps3.xml><?xml version="1.0" encoding="utf-8"?>
<ds:datastoreItem xmlns:ds="http://schemas.openxmlformats.org/officeDocument/2006/customXml" ds:itemID="{2C7CB900-047D-41F1-A269-40FDDD07B720}"/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0</TotalTime>
  <Words>358</Words>
  <Application>Microsoft Office PowerPoint</Application>
  <PresentationFormat>On-screen Show (16:9)</PresentationFormat>
  <Paragraphs>43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Georgia</vt:lpstr>
      <vt:lpstr>Trebuchet MS</vt:lpstr>
      <vt:lpstr>Slipstream</vt:lpstr>
      <vt:lpstr>Agile and Lean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2013-01-08T13:39:25Z</dcterms:created>
  <dcterms:modified xsi:type="dcterms:W3CDTF">2014-09-18T20:01:57Z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LCID">
    <vt:i4>1033</vt:i4>
  </property>
  <property fmtid="{D5CDD505-2E9C-101B-9397-08002B2CF9AE}" pid="3" name="_Version">
    <vt:lpwstr>12.0.4518</vt:lpwstr>
  </property>
  <property fmtid="{D5CDD505-2E9C-101B-9397-08002B2CF9AE}" pid="4" name="ContentTypeId">
    <vt:lpwstr>0x010100E77013C18A35F34ABB124A623B7462F5</vt:lpwstr>
  </property>
</Properties>
</file>

<file path=docProps/thumbnail.jpeg>
</file>